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74" r:id="rId5"/>
    <p:sldId id="258" r:id="rId6"/>
    <p:sldId id="276" r:id="rId7"/>
    <p:sldId id="259" r:id="rId8"/>
    <p:sldId id="260" r:id="rId9"/>
    <p:sldId id="280" r:id="rId10"/>
    <p:sldId id="279" r:id="rId11"/>
    <p:sldId id="278" r:id="rId12"/>
    <p:sldId id="261" r:id="rId13"/>
    <p:sldId id="281" r:id="rId14"/>
    <p:sldId id="262" r:id="rId15"/>
    <p:sldId id="277" r:id="rId16"/>
    <p:sldId id="264" r:id="rId17"/>
    <p:sldId id="28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uli Extra Light" panose="020B0604020202020204" charset="0"/>
      <p:regular r:id="rId23"/>
    </p:embeddedFont>
    <p:embeddedFont>
      <p:font typeface="Muli Extra Light Bold" panose="020B0604020202020204" charset="0"/>
      <p:regular r:id="rId24"/>
    </p:embeddedFont>
    <p:embeddedFont>
      <p:font typeface="Squada One" panose="020B0604020202020204" charset="0"/>
      <p:regular r:id="rId25"/>
    </p:embeddedFont>
    <p:embeddedFont>
      <p:font typeface="Trade Gothic Next Heavy" panose="020B0903040303020004" pitchFamily="34" charset="0"/>
      <p:bold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C1D9B0"/>
    <a:srgbClr val="434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9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-5122216" y="3190239"/>
            <a:ext cx="15794455" cy="1495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 rot="-2700000">
            <a:off x="2952317" y="-548699"/>
            <a:ext cx="5289562" cy="18497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 rot="-2700000">
            <a:off x="9705446" y="9183666"/>
            <a:ext cx="12443199" cy="1178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>
            <a:off x="3809528" y="816117"/>
            <a:ext cx="10816914" cy="8903585"/>
            <a:chOff x="0" y="-1639644"/>
            <a:chExt cx="14422551" cy="11871445"/>
          </a:xfrm>
        </p:grpSpPr>
        <p:sp>
          <p:nvSpPr>
            <p:cNvPr id="7" name="TextBox 7"/>
            <p:cNvSpPr txBox="1"/>
            <p:nvPr/>
          </p:nvSpPr>
          <p:spPr>
            <a:xfrm>
              <a:off x="197293" y="-1639644"/>
              <a:ext cx="14225258" cy="666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 lang="en-US" sz="3000" dirty="0">
                <a:solidFill>
                  <a:srgbClr val="FFFFFF"/>
                </a:solidFill>
                <a:latin typeface="Muli Extra Ligh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64952"/>
              <a:ext cx="14225258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s-MX" sz="3600" dirty="0">
                  <a:latin typeface="Squada One" panose="02000000000000000000" pitchFamily="2" charset="0"/>
                </a:rPr>
                <a:t>PhD: FABIO MARTINEZ</a:t>
              </a:r>
              <a:endParaRPr lang="en-US" sz="3600" dirty="0">
                <a:latin typeface="Squada One" panose="02000000000000000000" pitchFamily="2" charset="0"/>
              </a:endParaRPr>
            </a:p>
          </p:txBody>
        </p:sp>
      </p:grpSp>
      <p:pic>
        <p:nvPicPr>
          <p:cNvPr id="17" name="Picture 10" descr="Bullet Holes PNG, Bullet Holes Transparent Background - FreeIconsPNG">
            <a:extLst>
              <a:ext uri="{FF2B5EF4-FFF2-40B4-BE49-F238E27FC236}">
                <a16:creationId xmlns:a16="http://schemas.microsoft.com/office/drawing/2014/main" id="{754F1CCD-4AAE-4722-B8F2-4F96835D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510" y="3572195"/>
            <a:ext cx="4354989" cy="43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Bullet Holes PNG, Bullet Holes Transparent Background - FreeIconsPNG">
            <a:extLst>
              <a:ext uri="{FF2B5EF4-FFF2-40B4-BE49-F238E27FC236}">
                <a16:creationId xmlns:a16="http://schemas.microsoft.com/office/drawing/2014/main" id="{DAAD91CA-F4FB-4B7A-9D6F-9E82164A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6" y="2616182"/>
            <a:ext cx="4354989" cy="43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40C61A8B-1E8F-40BB-B8F9-67BB58D48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7" t="25952" r="20965" b="25556"/>
          <a:stretch/>
        </p:blipFill>
        <p:spPr>
          <a:xfrm>
            <a:off x="4141956" y="1779729"/>
            <a:ext cx="9457809" cy="6803830"/>
          </a:xfrm>
          <a:prstGeom prst="rect">
            <a:avLst/>
          </a:prstGeom>
        </p:spPr>
      </p:pic>
      <p:pic>
        <p:nvPicPr>
          <p:cNvPr id="13" name="Imagen 12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29881604-AFEA-40E5-898B-34BEF4CD5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20" y="8642577"/>
            <a:ext cx="2602777" cy="1261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4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7542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2A6E614A-8160-42C5-93B9-AD9EA7D83B8C}"/>
              </a:ext>
            </a:extLst>
          </p:cNvPr>
          <p:cNvSpPr txBox="1"/>
          <p:nvPr/>
        </p:nvSpPr>
        <p:spPr>
          <a:xfrm>
            <a:off x="5436634" y="-103909"/>
            <a:ext cx="8267930" cy="18858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0" dirty="0">
                <a:latin typeface="+mj-lt"/>
                <a:ea typeface="+mj-ea"/>
                <a:cs typeface="+mj-cs"/>
              </a:rPr>
              <a:t>PROCESAMIENTO </a:t>
            </a:r>
            <a:r>
              <a:rPr lang="en-US" sz="99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90" name="Rectangle 86">
            <a:extLst>
              <a:ext uri="{FF2B5EF4-FFF2-40B4-BE49-F238E27FC236}">
                <a16:creationId xmlns:a16="http://schemas.microsoft.com/office/drawing/2014/main" id="{EF5FE77B-EA4C-4573-8509-E577DCA8A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37310"/>
            <a:ext cx="1083564" cy="7606665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608D7F35-F8E5-41ED-B14C-83059BDF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64" y="2653586"/>
            <a:ext cx="8636868" cy="661987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BA1002CC-5D42-430E-967D-F8B1579C6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06" y="4289710"/>
            <a:ext cx="7238110" cy="334762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5" name="Imagen 14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2A89B408-E5EE-4919-B80E-66B5E9931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20" y="8642577"/>
            <a:ext cx="2602777" cy="126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4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708488" cy="10287000"/>
          </a:xfrm>
          <a:prstGeom prst="rect">
            <a:avLst/>
          </a:prstGeom>
          <a:solidFill>
            <a:srgbClr val="C1D9B0"/>
          </a:solidFill>
        </p:spPr>
      </p:sp>
      <p:sp>
        <p:nvSpPr>
          <p:cNvPr id="3" name="TextBox 3"/>
          <p:cNvSpPr txBox="1"/>
          <p:nvPr/>
        </p:nvSpPr>
        <p:spPr>
          <a:xfrm>
            <a:off x="35859" y="3568681"/>
            <a:ext cx="7708488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dirty="0">
                <a:latin typeface="Squada One Bold"/>
              </a:rPr>
              <a:t>ARQUITECTURA</a:t>
            </a:r>
          </a:p>
          <a:p>
            <a:pPr algn="ctr">
              <a:lnSpc>
                <a:spcPts val="9600"/>
              </a:lnSpc>
            </a:pPr>
            <a:endParaRPr lang="en-US" sz="9600" dirty="0">
              <a:latin typeface="Squada One Bold"/>
            </a:endParaRPr>
          </a:p>
          <a:p>
            <a:pPr algn="ctr">
              <a:lnSpc>
                <a:spcPts val="9600"/>
              </a:lnSpc>
            </a:pPr>
            <a:r>
              <a:rPr lang="en-US" sz="9600" dirty="0">
                <a:latin typeface="Trade Gothic Next Heavy" panose="020B0604020202020204" pitchFamily="34" charset="0"/>
              </a:rPr>
              <a:t>NVIDIA </a:t>
            </a:r>
            <a:r>
              <a:rPr lang="en-US" sz="8500" dirty="0" err="1">
                <a:latin typeface="Trade Gothic Next Heavy" panose="020B0604020202020204" pitchFamily="34" charset="0"/>
              </a:rPr>
              <a:t>PilotNet</a:t>
            </a:r>
            <a:endParaRPr lang="en-US" sz="8500" dirty="0">
              <a:latin typeface="Trade Gothic Next Heavy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714A53D-EED5-4AAD-99C5-81C92894A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1991" y="290338"/>
            <a:ext cx="2765790" cy="2765790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9D3D00DB-3214-46CE-AA1E-689E2FC38B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906" y="7048500"/>
            <a:ext cx="2139803" cy="1906208"/>
          </a:xfrm>
          <a:prstGeom prst="rect">
            <a:avLst/>
          </a:prstGeom>
        </p:spPr>
      </p:pic>
      <p:pic>
        <p:nvPicPr>
          <p:cNvPr id="15" name="Imagen 14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2A89B408-E5EE-4919-B80E-66B5E9931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20" y="8642577"/>
            <a:ext cx="2602777" cy="1261768"/>
          </a:xfrm>
          <a:prstGeom prst="rect">
            <a:avLst/>
          </a:prstGeom>
        </p:spPr>
      </p:pic>
      <p:pic>
        <p:nvPicPr>
          <p:cNvPr id="1026" name="Picture 2" descr="NVIDIA's PilotNet architecture for end-to-end vehicle control [23]. |  Download Scientific Diagram">
            <a:extLst>
              <a:ext uri="{FF2B5EF4-FFF2-40B4-BE49-F238E27FC236}">
                <a16:creationId xmlns:a16="http://schemas.microsoft.com/office/drawing/2014/main" id="{25597487-6116-4D4E-8371-FEDC670E5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59" y="219074"/>
            <a:ext cx="7098073" cy="96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5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9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01891" y="336689"/>
            <a:ext cx="5676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dirty="0">
                <a:latin typeface="Squada One Bold"/>
              </a:rPr>
              <a:t>RESULTADOS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7409" y="1676227"/>
            <a:ext cx="56769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3500" dirty="0">
                <a:latin typeface="Squada One" panose="02000000000000000000" pitchFamily="2" charset="0"/>
              </a:rPr>
              <a:t>Evaluando el modelo se obtuvo: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905E92C-5F7B-4F0B-A906-9BDCDCFB7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672041" y="1664422"/>
            <a:ext cx="7461240" cy="896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B263CA26-92B9-4E78-9A45-86E89C162D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617" y="8380792"/>
            <a:ext cx="2139803" cy="1906208"/>
          </a:xfrm>
          <a:prstGeom prst="rect">
            <a:avLst/>
          </a:prstGeom>
        </p:spPr>
      </p:pic>
      <p:pic>
        <p:nvPicPr>
          <p:cNvPr id="7" name="Imagen 6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05F6AEE9-E76D-4943-A388-75965DC78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20" y="8642577"/>
            <a:ext cx="2602777" cy="1261768"/>
          </a:xfrm>
          <a:prstGeom prst="rect">
            <a:avLst/>
          </a:prstGeom>
        </p:spPr>
      </p:pic>
      <p:pic>
        <p:nvPicPr>
          <p:cNvPr id="5" name="Imagen 4" descr="Imagen que contiene foto, hombre, espejo, bicicleta&#10;&#10;Descripción generada automáticamente">
            <a:extLst>
              <a:ext uri="{FF2B5EF4-FFF2-40B4-BE49-F238E27FC236}">
                <a16:creationId xmlns:a16="http://schemas.microsoft.com/office/drawing/2014/main" id="{EF1F7292-9163-47BD-8A2E-F4393B819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31" y="120092"/>
            <a:ext cx="3350217" cy="361240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4985FD1-EB06-4318-A693-86F1887C2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09" y="3238500"/>
            <a:ext cx="10408431" cy="67818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10E84F2-B7AB-4036-A95B-4CE875802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09" y="2581311"/>
            <a:ext cx="10408431" cy="5001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708488" cy="10287000"/>
          </a:xfrm>
          <a:prstGeom prst="rect">
            <a:avLst/>
          </a:prstGeom>
          <a:solidFill>
            <a:srgbClr val="C1D9B0"/>
          </a:solidFill>
        </p:spPr>
      </p:sp>
      <p:sp>
        <p:nvSpPr>
          <p:cNvPr id="3" name="TextBox 3"/>
          <p:cNvSpPr txBox="1"/>
          <p:nvPr/>
        </p:nvSpPr>
        <p:spPr>
          <a:xfrm>
            <a:off x="0" y="5295900"/>
            <a:ext cx="770848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dirty="0">
                <a:latin typeface="Squada One Bold"/>
              </a:rPr>
              <a:t>DEMOSTRACIÓN</a:t>
            </a:r>
          </a:p>
          <a:p>
            <a:pPr algn="ctr">
              <a:lnSpc>
                <a:spcPts val="9600"/>
              </a:lnSpc>
            </a:pPr>
            <a:endParaRPr lang="en-US" sz="9600" dirty="0">
              <a:latin typeface="Squada One Bold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714A53D-EED5-4AAD-99C5-81C92894A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583748"/>
            <a:ext cx="2765790" cy="2765790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9D3D00DB-3214-46CE-AA1E-689E2FC38B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617" y="8320357"/>
            <a:ext cx="2139803" cy="1906208"/>
          </a:xfrm>
          <a:prstGeom prst="rect">
            <a:avLst/>
          </a:prstGeom>
        </p:spPr>
      </p:pic>
      <p:pic>
        <p:nvPicPr>
          <p:cNvPr id="15" name="Imagen 14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2A89B408-E5EE-4919-B80E-66B5E9931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20" y="8642577"/>
            <a:ext cx="2602777" cy="126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5276" y="1442652"/>
            <a:ext cx="910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dirty="0">
                <a:solidFill>
                  <a:srgbClr val="FFFFFF"/>
                </a:solidFill>
                <a:latin typeface="Squada One Bold"/>
              </a:rPr>
              <a:t>MEJORAS A FUTURO</a:t>
            </a:r>
          </a:p>
        </p:txBody>
      </p:sp>
      <p:sp>
        <p:nvSpPr>
          <p:cNvPr id="6" name="AutoShape 6"/>
          <p:cNvSpPr/>
          <p:nvPr/>
        </p:nvSpPr>
        <p:spPr>
          <a:xfrm rot="-2700000">
            <a:off x="11918465" y="7867571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 rot="-2700000">
            <a:off x="17060579" y="5486499"/>
            <a:ext cx="3368557" cy="117795"/>
          </a:xfrm>
          <a:prstGeom prst="rect">
            <a:avLst/>
          </a:prstGeom>
          <a:solidFill>
            <a:srgbClr val="FFFFFF"/>
          </a:solidFill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 descr="Avión">
                <a:extLst>
                  <a:ext uri="{FF2B5EF4-FFF2-40B4-BE49-F238E27FC236}">
                    <a16:creationId xmlns:a16="http://schemas.microsoft.com/office/drawing/2014/main" id="{64F1578E-236C-4C95-83D9-A54B8F7D24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6866616"/>
                  </p:ext>
                </p:extLst>
              </p:nvPr>
            </p:nvGraphicFramePr>
            <p:xfrm>
              <a:off x="10023526" y="552897"/>
              <a:ext cx="7452143" cy="33519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52143" cy="3351968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72902" ay="48609" az="-10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779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 descr="Avión">
                <a:extLst>
                  <a:ext uri="{FF2B5EF4-FFF2-40B4-BE49-F238E27FC236}">
                    <a16:creationId xmlns:a16="http://schemas.microsoft.com/office/drawing/2014/main" id="{64F1578E-236C-4C95-83D9-A54B8F7D24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3526" y="552897"/>
                <a:ext cx="7452143" cy="335196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5">
            <a:extLst>
              <a:ext uri="{FF2B5EF4-FFF2-40B4-BE49-F238E27FC236}">
                <a16:creationId xmlns:a16="http://schemas.microsoft.com/office/drawing/2014/main" id="{CB74417A-9721-4B0D-A596-BBBFD3C3B322}"/>
              </a:ext>
            </a:extLst>
          </p:cNvPr>
          <p:cNvSpPr txBox="1"/>
          <p:nvPr/>
        </p:nvSpPr>
        <p:spPr>
          <a:xfrm>
            <a:off x="859143" y="4152900"/>
            <a:ext cx="9518166" cy="524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  <a:t>Capturar mayor cantidad de datos</a:t>
            </a:r>
            <a:b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</a:b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>
              <a:lnSpc>
                <a:spcPts val="3359"/>
              </a:lnSpc>
            </a:pP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 marL="571500" indent="-5715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  <a:t>Aumentar artificialmente el dataset (Data Augmentation)</a:t>
            </a:r>
            <a:b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</a:b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>
              <a:lnSpc>
                <a:spcPts val="3359"/>
              </a:lnSpc>
            </a:pP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 marL="571500" indent="-5715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  <a:t>Probar el uso de joystick virtual</a:t>
            </a:r>
          </a:p>
          <a:p>
            <a:pPr>
              <a:lnSpc>
                <a:spcPts val="3359"/>
              </a:lnSpc>
            </a:pPr>
            <a: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  <a:t> (Que simule volante y acelerador)</a:t>
            </a:r>
            <a:b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</a:b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>
              <a:lnSpc>
                <a:spcPts val="3359"/>
              </a:lnSpc>
            </a:pP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 marL="571500" indent="-5715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  <a:t>Usar CNN + RNN/LSTM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D980061F-6ADA-420F-99BC-0719EFD59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617" y="8380792"/>
            <a:ext cx="2139803" cy="1906208"/>
          </a:xfrm>
          <a:prstGeom prst="rect">
            <a:avLst/>
          </a:prstGeom>
        </p:spPr>
      </p:pic>
      <p:pic>
        <p:nvPicPr>
          <p:cNvPr id="10" name="Imagen 9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FB00C53C-0A5F-4317-8F88-842938631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20" y="8642577"/>
            <a:ext cx="2602777" cy="12617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5276" y="1442652"/>
            <a:ext cx="910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dirty="0">
                <a:solidFill>
                  <a:srgbClr val="FFFFFF"/>
                </a:solidFill>
                <a:latin typeface="Squada One Bold"/>
              </a:rPr>
              <a:t>MEJORAS A FUTURO</a:t>
            </a:r>
          </a:p>
        </p:txBody>
      </p:sp>
      <p:sp>
        <p:nvSpPr>
          <p:cNvPr id="6" name="AutoShape 6"/>
          <p:cNvSpPr/>
          <p:nvPr/>
        </p:nvSpPr>
        <p:spPr>
          <a:xfrm rot="-2700000">
            <a:off x="11918465" y="7867571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 rot="-2700000">
            <a:off x="17060579" y="5486499"/>
            <a:ext cx="3368557" cy="117795"/>
          </a:xfrm>
          <a:prstGeom prst="rect">
            <a:avLst/>
          </a:prstGeom>
          <a:solidFill>
            <a:srgbClr val="FFFFFF"/>
          </a:solidFill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Avión">
                <a:extLst>
                  <a:ext uri="{FF2B5EF4-FFF2-40B4-BE49-F238E27FC236}">
                    <a16:creationId xmlns:a16="http://schemas.microsoft.com/office/drawing/2014/main" id="{14008B39-FF41-477D-9F9C-78278DD38F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2134677"/>
                  </p:ext>
                </p:extLst>
              </p:nvPr>
            </p:nvGraphicFramePr>
            <p:xfrm>
              <a:off x="8693455" y="868073"/>
              <a:ext cx="9389320" cy="28948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89320" cy="289488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740418" ay="4970148" az="-734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7793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Avión">
                <a:extLst>
                  <a:ext uri="{FF2B5EF4-FFF2-40B4-BE49-F238E27FC236}">
                    <a16:creationId xmlns:a16="http://schemas.microsoft.com/office/drawing/2014/main" id="{14008B39-FF41-477D-9F9C-78278DD38F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93455" y="868073"/>
                <a:ext cx="9389320" cy="289488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5">
            <a:extLst>
              <a:ext uri="{FF2B5EF4-FFF2-40B4-BE49-F238E27FC236}">
                <a16:creationId xmlns:a16="http://schemas.microsoft.com/office/drawing/2014/main" id="{AD5918CB-4B70-4A8A-9AB6-7C084CA73751}"/>
              </a:ext>
            </a:extLst>
          </p:cNvPr>
          <p:cNvSpPr txBox="1"/>
          <p:nvPr/>
        </p:nvSpPr>
        <p:spPr>
          <a:xfrm>
            <a:off x="859143" y="4139009"/>
            <a:ext cx="9518166" cy="524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  <a:t>Capturar mayor cantidad de datos</a:t>
            </a:r>
            <a:b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</a:b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>
              <a:lnSpc>
                <a:spcPts val="3359"/>
              </a:lnSpc>
            </a:pP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 marL="571500" indent="-5715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  <a:t>Aumentar artificialmente el dataset (Data Augmentation)</a:t>
            </a:r>
            <a:b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</a:b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>
              <a:lnSpc>
                <a:spcPts val="3359"/>
              </a:lnSpc>
            </a:pP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 marL="571500" indent="-5715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  <a:t>Probar el uso de joystick virtual</a:t>
            </a:r>
          </a:p>
          <a:p>
            <a:pPr>
              <a:lnSpc>
                <a:spcPts val="3359"/>
              </a:lnSpc>
            </a:pPr>
            <a: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  <a:t> (Que simule volante y acelerador)</a:t>
            </a:r>
            <a:b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</a:b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>
              <a:lnSpc>
                <a:spcPts val="3359"/>
              </a:lnSpc>
            </a:pPr>
            <a:endParaRPr lang="en-US" sz="4400" dirty="0">
              <a:solidFill>
                <a:srgbClr val="FFFFFF"/>
              </a:solidFill>
              <a:latin typeface="Squada One" panose="02000000000000000000" pitchFamily="2" charset="0"/>
            </a:endParaRPr>
          </a:p>
          <a:p>
            <a:pPr marL="571500" indent="-5715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FF"/>
                </a:solidFill>
                <a:latin typeface="Squada One" panose="02000000000000000000" pitchFamily="2" charset="0"/>
              </a:rPr>
              <a:t>Usar CNN + RNN/LSTM</a:t>
            </a:r>
          </a:p>
        </p:txBody>
      </p:sp>
    </p:spTree>
    <p:extLst>
      <p:ext uri="{BB962C8B-B14F-4D97-AF65-F5344CB8AC3E}">
        <p14:creationId xmlns:p14="http://schemas.microsoft.com/office/powerpoint/2010/main" val="112071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asted GTA PNG transparente - StickPNG">
            <a:extLst>
              <a:ext uri="{FF2B5EF4-FFF2-40B4-BE49-F238E27FC236}">
                <a16:creationId xmlns:a16="http://schemas.microsoft.com/office/drawing/2014/main" id="{92E341D6-5364-4874-BD18-E6CC7E947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085" y="2655095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8610600" y="3619500"/>
            <a:ext cx="9017571" cy="3571945"/>
            <a:chOff x="0" y="161925"/>
            <a:chExt cx="12023427" cy="4762594"/>
          </a:xfrm>
        </p:grpSpPr>
        <p:sp>
          <p:nvSpPr>
            <p:cNvPr id="3" name="TextBox 3"/>
            <p:cNvSpPr txBox="1"/>
            <p:nvPr/>
          </p:nvSpPr>
          <p:spPr>
            <a:xfrm>
              <a:off x="0" y="161925"/>
              <a:ext cx="12023427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9600" dirty="0">
                  <a:solidFill>
                    <a:schemeClr val="bg1"/>
                  </a:solidFill>
                  <a:latin typeface="Squada One Bold"/>
                </a:rPr>
                <a:t>GRACIAS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119339"/>
              <a:ext cx="12023427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chemeClr val="bg1"/>
                  </a:solidFill>
                  <a:latin typeface="Squada One Bold"/>
                </a:rPr>
                <a:t>Por </a:t>
              </a:r>
              <a:r>
                <a:rPr lang="en-US" sz="3600" dirty="0" err="1">
                  <a:solidFill>
                    <a:schemeClr val="bg1"/>
                  </a:solidFill>
                  <a:latin typeface="Squada One Bold"/>
                </a:rPr>
                <a:t>su</a:t>
              </a:r>
              <a:r>
                <a:rPr lang="en-US" sz="3600" dirty="0">
                  <a:solidFill>
                    <a:schemeClr val="bg1"/>
                  </a:solidFill>
                  <a:latin typeface="Squada One Bold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Squada One Bold"/>
                </a:rPr>
                <a:t>atención</a:t>
              </a:r>
              <a:r>
                <a:rPr lang="en-US" sz="3600" dirty="0">
                  <a:solidFill>
                    <a:schemeClr val="bg1"/>
                  </a:solidFill>
                  <a:latin typeface="Squada One Bold"/>
                </a:rPr>
                <a:t> y </a:t>
              </a:r>
              <a:r>
                <a:rPr lang="en-US" sz="3600" dirty="0" err="1">
                  <a:solidFill>
                    <a:schemeClr val="bg1"/>
                  </a:solidFill>
                  <a:latin typeface="Squada One Bold"/>
                </a:rPr>
                <a:t>comentarios</a:t>
              </a:r>
              <a:endParaRPr lang="en-US" sz="3600" dirty="0">
                <a:solidFill>
                  <a:schemeClr val="bg1"/>
                </a:solidFill>
                <a:latin typeface="Squada One Bold"/>
              </a:endParaRPr>
            </a:p>
          </p:txBody>
        </p:sp>
      </p:grpSp>
      <p:pic>
        <p:nvPicPr>
          <p:cNvPr id="11" name="Picture 10" descr="Bullet Holes PNG, Bullet Holes Transparent Background - FreeIconsPNG">
            <a:extLst>
              <a:ext uri="{FF2B5EF4-FFF2-40B4-BE49-F238E27FC236}">
                <a16:creationId xmlns:a16="http://schemas.microsoft.com/office/drawing/2014/main" id="{2ABD9EFC-14C0-42CA-9E44-64FE3C687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69438">
            <a:off x="15585958" y="3613320"/>
            <a:ext cx="1523363" cy="152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Bullet Holes PNG, Bullet Holes Transparent Background - FreeIconsPNG">
            <a:extLst>
              <a:ext uri="{FF2B5EF4-FFF2-40B4-BE49-F238E27FC236}">
                <a16:creationId xmlns:a16="http://schemas.microsoft.com/office/drawing/2014/main" id="{8FFDB89C-47F7-4085-B0B3-6C0BC0B8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10270">
            <a:off x="7375411" y="1127703"/>
            <a:ext cx="2253250" cy="22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fuegos artificiales, sol, puesta de sol, agua&#10;&#10;Descripción generada automáticamente">
            <a:extLst>
              <a:ext uri="{FF2B5EF4-FFF2-40B4-BE49-F238E27FC236}">
                <a16:creationId xmlns:a16="http://schemas.microsoft.com/office/drawing/2014/main" id="{04FB4620-B92F-4820-AC9D-6265DE4B13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008914"/>
            <a:ext cx="5562600" cy="2933402"/>
          </a:xfrm>
          <a:prstGeom prst="rect">
            <a:avLst/>
          </a:prstGeom>
        </p:spPr>
      </p:pic>
      <p:pic>
        <p:nvPicPr>
          <p:cNvPr id="15" name="Imagen 14" descr="Imagen que contiene fuegos artificiales, sol, puesta de sol, agua&#10;&#10;Descripción generada automáticamente">
            <a:extLst>
              <a:ext uri="{FF2B5EF4-FFF2-40B4-BE49-F238E27FC236}">
                <a16:creationId xmlns:a16="http://schemas.microsoft.com/office/drawing/2014/main" id="{B61933ED-616E-4FEF-B1A8-8C8F8613F2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085" y="2673385"/>
            <a:ext cx="3080448" cy="1624455"/>
          </a:xfrm>
          <a:prstGeom prst="rect">
            <a:avLst/>
          </a:prstGeom>
        </p:spPr>
      </p:pic>
      <p:pic>
        <p:nvPicPr>
          <p:cNvPr id="16" name="Imagen 15" descr="Imagen que contiene fuegos artificiales, sol, puesta de sol, agua&#10;&#10;Descripción generada automáticamente">
            <a:extLst>
              <a:ext uri="{FF2B5EF4-FFF2-40B4-BE49-F238E27FC236}">
                <a16:creationId xmlns:a16="http://schemas.microsoft.com/office/drawing/2014/main" id="{E2C8B5B6-532F-4BE2-BBA9-50247DBB7E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76" y="4089362"/>
            <a:ext cx="2218612" cy="1169971"/>
          </a:xfrm>
          <a:prstGeom prst="rect">
            <a:avLst/>
          </a:prstGeom>
        </p:spPr>
      </p:pic>
      <p:pic>
        <p:nvPicPr>
          <p:cNvPr id="1026" name="Picture 2" descr="Resultado de imagen para gta 5 disparando">
            <a:extLst>
              <a:ext uri="{FF2B5EF4-FFF2-40B4-BE49-F238E27FC236}">
                <a16:creationId xmlns:a16="http://schemas.microsoft.com/office/drawing/2014/main" id="{272BBAA4-FF51-427D-8C4C-CDF0B61AE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81" y="1937055"/>
            <a:ext cx="7239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gta 5 disparando">
            <a:extLst>
              <a:ext uri="{FF2B5EF4-FFF2-40B4-BE49-F238E27FC236}">
                <a16:creationId xmlns:a16="http://schemas.microsoft.com/office/drawing/2014/main" id="{75617BE0-953C-4D16-9028-C177166B9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358" y="5034170"/>
            <a:ext cx="6981112" cy="523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Texto&#10;&#10;Descripción generada automáticamente">
            <a:extLst>
              <a:ext uri="{FF2B5EF4-FFF2-40B4-BE49-F238E27FC236}">
                <a16:creationId xmlns:a16="http://schemas.microsoft.com/office/drawing/2014/main" id="{C24616A9-669B-409C-B7C1-0158D2E370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617" y="8380792"/>
            <a:ext cx="2139803" cy="1906208"/>
          </a:xfrm>
          <a:prstGeom prst="rect">
            <a:avLst/>
          </a:prstGeom>
        </p:spPr>
      </p:pic>
      <p:pic>
        <p:nvPicPr>
          <p:cNvPr id="18" name="Imagen 17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31BD0490-355B-4885-833F-67406CACA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20" y="8642577"/>
            <a:ext cx="2602777" cy="1261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DBBE2D12-18D1-46C1-90BC-12AFE2EE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" y="112259"/>
            <a:ext cx="18209112" cy="10174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utoShape 6"/>
          <p:cNvSpPr/>
          <p:nvPr/>
        </p:nvSpPr>
        <p:spPr>
          <a:xfrm rot="-2700000">
            <a:off x="11918465" y="7867571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 rot="-2700000">
            <a:off x="17060579" y="5486499"/>
            <a:ext cx="3368557" cy="11779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5C58FE8-A711-4F1A-B5BF-F2E7DFD0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58" y="1638300"/>
            <a:ext cx="8808125" cy="7467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50" name="Picture 2" descr="TensorFlow - Wikipedia, la enciclopedia libre">
            <a:extLst>
              <a:ext uri="{FF2B5EF4-FFF2-40B4-BE49-F238E27FC236}">
                <a16:creationId xmlns:a16="http://schemas.microsoft.com/office/drawing/2014/main" id="{1B35B6BD-2DDF-429C-8DE0-8E34994E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72" y="1181100"/>
            <a:ext cx="18288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hon Software Foundation License - Wikipedia, la enciclopedia libre">
            <a:extLst>
              <a:ext uri="{FF2B5EF4-FFF2-40B4-BE49-F238E27FC236}">
                <a16:creationId xmlns:a16="http://schemas.microsoft.com/office/drawing/2014/main" id="{918B8267-D618-470E-BBC0-7CC31BC59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714" y="6778009"/>
            <a:ext cx="1351716" cy="135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50BBA90-6B02-4A90-9C51-EF6429642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4556" y="971550"/>
            <a:ext cx="8046559" cy="8343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495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3487400" cy="10243188"/>
          </a:xfrm>
          <a:prstGeom prst="rect">
            <a:avLst/>
          </a:prstGeom>
          <a:solidFill>
            <a:srgbClr val="434737"/>
          </a:solidFill>
        </p:spPr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4FFBC1E-D7E3-4DCF-A9D1-A48BE33B943E}"/>
              </a:ext>
            </a:extLst>
          </p:cNvPr>
          <p:cNvSpPr/>
          <p:nvPr/>
        </p:nvSpPr>
        <p:spPr>
          <a:xfrm>
            <a:off x="9939" y="2781300"/>
            <a:ext cx="13487400" cy="152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AED7947-044F-444E-B40E-99D3EFE8B6B5}"/>
              </a:ext>
            </a:extLst>
          </p:cNvPr>
          <p:cNvSpPr txBox="1"/>
          <p:nvPr/>
        </p:nvSpPr>
        <p:spPr>
          <a:xfrm>
            <a:off x="685800" y="519195"/>
            <a:ext cx="10456799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PRESENTADO POR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D3DA41E-40AE-4398-91C8-55C7373820E2}"/>
              </a:ext>
            </a:extLst>
          </p:cNvPr>
          <p:cNvSpPr txBox="1"/>
          <p:nvPr/>
        </p:nvSpPr>
        <p:spPr>
          <a:xfrm>
            <a:off x="1600200" y="2997684"/>
            <a:ext cx="7397458" cy="980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CAMILO SANMIGUEL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0156FED-9A62-4656-9C48-0E1BB4625BC0}"/>
              </a:ext>
            </a:extLst>
          </p:cNvPr>
          <p:cNvSpPr txBox="1"/>
          <p:nvPr/>
        </p:nvSpPr>
        <p:spPr>
          <a:xfrm>
            <a:off x="1494599" y="4516714"/>
            <a:ext cx="4419600" cy="980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JUAN ARANGO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2963AA75-F7DB-4AAC-8BE0-7E813A233C7D}"/>
              </a:ext>
            </a:extLst>
          </p:cNvPr>
          <p:cNvSpPr txBox="1"/>
          <p:nvPr/>
        </p:nvSpPr>
        <p:spPr>
          <a:xfrm>
            <a:off x="1494598" y="5709038"/>
            <a:ext cx="6735001" cy="980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CHRISTIAN CAMACHO</a:t>
            </a:r>
          </a:p>
        </p:txBody>
      </p:sp>
      <p:sp>
        <p:nvSpPr>
          <p:cNvPr id="19" name="Triángulo isósceles 18">
            <a:extLst>
              <a:ext uri="{FF2B5EF4-FFF2-40B4-BE49-F238E27FC236}">
                <a16:creationId xmlns:a16="http://schemas.microsoft.com/office/drawing/2014/main" id="{C9C45B10-FDD4-43AA-9521-92367D96972E}"/>
              </a:ext>
            </a:extLst>
          </p:cNvPr>
          <p:cNvSpPr/>
          <p:nvPr/>
        </p:nvSpPr>
        <p:spPr>
          <a:xfrm rot="5400000">
            <a:off x="917351" y="3309566"/>
            <a:ext cx="420820" cy="467469"/>
          </a:xfrm>
          <a:prstGeom prst="triangle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 dirty="0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8E3F773B-9273-4233-9FC0-A97FCA19D939}"/>
              </a:ext>
            </a:extLst>
          </p:cNvPr>
          <p:cNvSpPr txBox="1"/>
          <p:nvPr/>
        </p:nvSpPr>
        <p:spPr>
          <a:xfrm>
            <a:off x="8229600" y="4521684"/>
            <a:ext cx="4968776" cy="40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Squada One" panose="02000000000000000000" pitchFamily="2" charset="0"/>
              </a:rPr>
              <a:t>Inteligencia</a:t>
            </a:r>
            <a:r>
              <a:rPr lang="en-US" sz="2400" dirty="0">
                <a:solidFill>
                  <a:srgbClr val="FFFFFF"/>
                </a:solidFill>
                <a:latin typeface="Squada One" panose="02000000000000000000" pitchFamily="2" charset="0"/>
              </a:rPr>
              <a:t> Artificial 2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EFB20B28-4671-459E-8301-E29122BF7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" b="830"/>
          <a:stretch/>
        </p:blipFill>
        <p:spPr bwMode="auto">
          <a:xfrm>
            <a:off x="13857450" y="3227774"/>
            <a:ext cx="4235535" cy="70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024981BA-4366-47A1-8984-BC2E888290F7}"/>
              </a:ext>
            </a:extLst>
          </p:cNvPr>
          <p:cNvSpPr/>
          <p:nvPr/>
        </p:nvSpPr>
        <p:spPr>
          <a:xfrm>
            <a:off x="9656733" y="7114761"/>
            <a:ext cx="3505200" cy="152400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DA87C7C-DB84-40EF-8CBD-EE137ACD694B}"/>
              </a:ext>
            </a:extLst>
          </p:cNvPr>
          <p:cNvSpPr/>
          <p:nvPr/>
        </p:nvSpPr>
        <p:spPr>
          <a:xfrm>
            <a:off x="11506199" y="7565906"/>
            <a:ext cx="1655733" cy="152400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B488015-FC02-4563-8C22-AC5FC8EF4373}"/>
              </a:ext>
            </a:extLst>
          </p:cNvPr>
          <p:cNvSpPr/>
          <p:nvPr/>
        </p:nvSpPr>
        <p:spPr>
          <a:xfrm>
            <a:off x="9829800" y="8039100"/>
            <a:ext cx="3371889" cy="152400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51C10B7-7CC2-4F12-AF03-32AC2A936DB2}"/>
              </a:ext>
            </a:extLst>
          </p:cNvPr>
          <p:cNvSpPr/>
          <p:nvPr/>
        </p:nvSpPr>
        <p:spPr>
          <a:xfrm>
            <a:off x="12264887" y="8490245"/>
            <a:ext cx="933489" cy="152400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9" name="Estrella: 5 puntas 28">
            <a:extLst>
              <a:ext uri="{FF2B5EF4-FFF2-40B4-BE49-F238E27FC236}">
                <a16:creationId xmlns:a16="http://schemas.microsoft.com/office/drawing/2014/main" id="{CD25B788-08D6-4F2E-8895-61857D17BF7E}"/>
              </a:ext>
            </a:extLst>
          </p:cNvPr>
          <p:cNvSpPr/>
          <p:nvPr/>
        </p:nvSpPr>
        <p:spPr>
          <a:xfrm>
            <a:off x="9656733" y="3308912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0" name="Estrella: 5 puntas 29">
            <a:extLst>
              <a:ext uri="{FF2B5EF4-FFF2-40B4-BE49-F238E27FC236}">
                <a16:creationId xmlns:a16="http://schemas.microsoft.com/office/drawing/2014/main" id="{AD7471FF-E164-4B27-9D5A-42542CBD7221}"/>
              </a:ext>
            </a:extLst>
          </p:cNvPr>
          <p:cNvSpPr/>
          <p:nvPr/>
        </p:nvSpPr>
        <p:spPr>
          <a:xfrm>
            <a:off x="10258956" y="3303647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1" name="Estrella: 5 puntas 30">
            <a:extLst>
              <a:ext uri="{FF2B5EF4-FFF2-40B4-BE49-F238E27FC236}">
                <a16:creationId xmlns:a16="http://schemas.microsoft.com/office/drawing/2014/main" id="{C57F6574-A2FC-4878-864B-298DBA4C86ED}"/>
              </a:ext>
            </a:extLst>
          </p:cNvPr>
          <p:cNvSpPr/>
          <p:nvPr/>
        </p:nvSpPr>
        <p:spPr>
          <a:xfrm>
            <a:off x="10937015" y="3299524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2" name="Estrella: 5 puntas 31">
            <a:extLst>
              <a:ext uri="{FF2B5EF4-FFF2-40B4-BE49-F238E27FC236}">
                <a16:creationId xmlns:a16="http://schemas.microsoft.com/office/drawing/2014/main" id="{ECAE9F41-2CAC-49E2-936F-F0B8CE3EB44C}"/>
              </a:ext>
            </a:extLst>
          </p:cNvPr>
          <p:cNvSpPr/>
          <p:nvPr/>
        </p:nvSpPr>
        <p:spPr>
          <a:xfrm>
            <a:off x="11615074" y="3290116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3" name="Estrella: 5 puntas 32">
            <a:extLst>
              <a:ext uri="{FF2B5EF4-FFF2-40B4-BE49-F238E27FC236}">
                <a16:creationId xmlns:a16="http://schemas.microsoft.com/office/drawing/2014/main" id="{A99B642A-D6AF-44FD-B4DA-1B7B55946C27}"/>
              </a:ext>
            </a:extLst>
          </p:cNvPr>
          <p:cNvSpPr/>
          <p:nvPr/>
        </p:nvSpPr>
        <p:spPr>
          <a:xfrm>
            <a:off x="12349019" y="3279390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6504"/>
            <a:ext cx="13487400" cy="10243188"/>
          </a:xfrm>
          <a:prstGeom prst="rect">
            <a:avLst/>
          </a:prstGeom>
          <a:solidFill>
            <a:srgbClr val="434737"/>
          </a:solidFill>
        </p:spPr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4FFBC1E-D7E3-4DCF-A9D1-A48BE33B943E}"/>
              </a:ext>
            </a:extLst>
          </p:cNvPr>
          <p:cNvSpPr/>
          <p:nvPr/>
        </p:nvSpPr>
        <p:spPr>
          <a:xfrm>
            <a:off x="0" y="4261277"/>
            <a:ext cx="13487400" cy="152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AED7947-044F-444E-B40E-99D3EFE8B6B5}"/>
              </a:ext>
            </a:extLst>
          </p:cNvPr>
          <p:cNvSpPr txBox="1"/>
          <p:nvPr/>
        </p:nvSpPr>
        <p:spPr>
          <a:xfrm>
            <a:off x="685800" y="519195"/>
            <a:ext cx="10456799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PERSONAJES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D3DA41E-40AE-4398-91C8-55C7373820E2}"/>
              </a:ext>
            </a:extLst>
          </p:cNvPr>
          <p:cNvSpPr txBox="1"/>
          <p:nvPr/>
        </p:nvSpPr>
        <p:spPr>
          <a:xfrm>
            <a:off x="1600200" y="2997684"/>
            <a:ext cx="7543800" cy="980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CAMILO SANMIGUEL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0156FED-9A62-4656-9C48-0E1BB4625BC0}"/>
              </a:ext>
            </a:extLst>
          </p:cNvPr>
          <p:cNvSpPr txBox="1"/>
          <p:nvPr/>
        </p:nvSpPr>
        <p:spPr>
          <a:xfrm>
            <a:off x="1494599" y="4516714"/>
            <a:ext cx="4419600" cy="980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JUAN ARANGO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2963AA75-F7DB-4AAC-8BE0-7E813A233C7D}"/>
              </a:ext>
            </a:extLst>
          </p:cNvPr>
          <p:cNvSpPr txBox="1"/>
          <p:nvPr/>
        </p:nvSpPr>
        <p:spPr>
          <a:xfrm>
            <a:off x="1494598" y="5709038"/>
            <a:ext cx="6735001" cy="980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CHRISTIAN CAMACHO</a:t>
            </a:r>
          </a:p>
        </p:txBody>
      </p:sp>
      <p:sp>
        <p:nvSpPr>
          <p:cNvPr id="19" name="Triángulo isósceles 18">
            <a:extLst>
              <a:ext uri="{FF2B5EF4-FFF2-40B4-BE49-F238E27FC236}">
                <a16:creationId xmlns:a16="http://schemas.microsoft.com/office/drawing/2014/main" id="{C9C45B10-FDD4-43AA-9521-92367D96972E}"/>
              </a:ext>
            </a:extLst>
          </p:cNvPr>
          <p:cNvSpPr/>
          <p:nvPr/>
        </p:nvSpPr>
        <p:spPr>
          <a:xfrm rot="5400000">
            <a:off x="768056" y="4861356"/>
            <a:ext cx="420820" cy="467469"/>
          </a:xfrm>
          <a:prstGeom prst="triangle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8E3F773B-9273-4233-9FC0-A97FCA19D939}"/>
              </a:ext>
            </a:extLst>
          </p:cNvPr>
          <p:cNvSpPr txBox="1"/>
          <p:nvPr/>
        </p:nvSpPr>
        <p:spPr>
          <a:xfrm>
            <a:off x="5334000" y="4521684"/>
            <a:ext cx="7864376" cy="40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Squada One" panose="02000000000000000000" pitchFamily="2" charset="0"/>
              </a:rPr>
              <a:t>Inteligencia</a:t>
            </a:r>
            <a:r>
              <a:rPr lang="en-US" sz="2400" dirty="0">
                <a:solidFill>
                  <a:srgbClr val="FFFFFF"/>
                </a:solidFill>
                <a:latin typeface="Squada One" panose="02000000000000000000" pitchFamily="2" charset="0"/>
              </a:rPr>
              <a:t> Artificial 2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24981BA-4366-47A1-8984-BC2E888290F7}"/>
              </a:ext>
            </a:extLst>
          </p:cNvPr>
          <p:cNvSpPr/>
          <p:nvPr/>
        </p:nvSpPr>
        <p:spPr>
          <a:xfrm>
            <a:off x="11887199" y="7114761"/>
            <a:ext cx="1274733" cy="130351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DA87C7C-DB84-40EF-8CBD-EE137ACD694B}"/>
              </a:ext>
            </a:extLst>
          </p:cNvPr>
          <p:cNvSpPr/>
          <p:nvPr/>
        </p:nvSpPr>
        <p:spPr>
          <a:xfrm>
            <a:off x="9525001" y="7565906"/>
            <a:ext cx="3636932" cy="152400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B488015-FC02-4563-8C22-AC5FC8EF4373}"/>
              </a:ext>
            </a:extLst>
          </p:cNvPr>
          <p:cNvSpPr/>
          <p:nvPr/>
        </p:nvSpPr>
        <p:spPr>
          <a:xfrm>
            <a:off x="11686993" y="8039100"/>
            <a:ext cx="1514696" cy="152400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51C10B7-7CC2-4F12-AF03-32AC2A936DB2}"/>
              </a:ext>
            </a:extLst>
          </p:cNvPr>
          <p:cNvSpPr/>
          <p:nvPr/>
        </p:nvSpPr>
        <p:spPr>
          <a:xfrm>
            <a:off x="12264887" y="8490245"/>
            <a:ext cx="933489" cy="152400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9" name="Estrella: 5 puntas 28">
            <a:extLst>
              <a:ext uri="{FF2B5EF4-FFF2-40B4-BE49-F238E27FC236}">
                <a16:creationId xmlns:a16="http://schemas.microsoft.com/office/drawing/2014/main" id="{CD25B788-08D6-4F2E-8895-61857D17BF7E}"/>
              </a:ext>
            </a:extLst>
          </p:cNvPr>
          <p:cNvSpPr/>
          <p:nvPr/>
        </p:nvSpPr>
        <p:spPr>
          <a:xfrm>
            <a:off x="9656733" y="3308912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0" name="Estrella: 5 puntas 29">
            <a:extLst>
              <a:ext uri="{FF2B5EF4-FFF2-40B4-BE49-F238E27FC236}">
                <a16:creationId xmlns:a16="http://schemas.microsoft.com/office/drawing/2014/main" id="{AD7471FF-E164-4B27-9D5A-42542CBD7221}"/>
              </a:ext>
            </a:extLst>
          </p:cNvPr>
          <p:cNvSpPr/>
          <p:nvPr/>
        </p:nvSpPr>
        <p:spPr>
          <a:xfrm>
            <a:off x="10258956" y="3303647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1" name="Estrella: 5 puntas 30">
            <a:extLst>
              <a:ext uri="{FF2B5EF4-FFF2-40B4-BE49-F238E27FC236}">
                <a16:creationId xmlns:a16="http://schemas.microsoft.com/office/drawing/2014/main" id="{C57F6574-A2FC-4878-864B-298DBA4C86ED}"/>
              </a:ext>
            </a:extLst>
          </p:cNvPr>
          <p:cNvSpPr/>
          <p:nvPr/>
        </p:nvSpPr>
        <p:spPr>
          <a:xfrm>
            <a:off x="10937015" y="3299524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2" name="Estrella: 5 puntas 31">
            <a:extLst>
              <a:ext uri="{FF2B5EF4-FFF2-40B4-BE49-F238E27FC236}">
                <a16:creationId xmlns:a16="http://schemas.microsoft.com/office/drawing/2014/main" id="{ECAE9F41-2CAC-49E2-936F-F0B8CE3EB44C}"/>
              </a:ext>
            </a:extLst>
          </p:cNvPr>
          <p:cNvSpPr/>
          <p:nvPr/>
        </p:nvSpPr>
        <p:spPr>
          <a:xfrm>
            <a:off x="11615074" y="3290116"/>
            <a:ext cx="479306" cy="479306"/>
          </a:xfrm>
          <a:prstGeom prst="star5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3" name="Estrella: 5 puntas 32">
            <a:extLst>
              <a:ext uri="{FF2B5EF4-FFF2-40B4-BE49-F238E27FC236}">
                <a16:creationId xmlns:a16="http://schemas.microsoft.com/office/drawing/2014/main" id="{A99B642A-D6AF-44FD-B4DA-1B7B55946C27}"/>
              </a:ext>
            </a:extLst>
          </p:cNvPr>
          <p:cNvSpPr/>
          <p:nvPr/>
        </p:nvSpPr>
        <p:spPr>
          <a:xfrm>
            <a:off x="12349019" y="3279390"/>
            <a:ext cx="479306" cy="479306"/>
          </a:xfrm>
          <a:prstGeom prst="star5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BF021E2-B844-44E9-BA79-7C5ADF7C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610317" y="3364970"/>
            <a:ext cx="5686923" cy="685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65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6504"/>
            <a:ext cx="13487400" cy="10243188"/>
          </a:xfrm>
          <a:prstGeom prst="rect">
            <a:avLst/>
          </a:prstGeom>
          <a:solidFill>
            <a:srgbClr val="434737"/>
          </a:solidFill>
        </p:spPr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4FFBC1E-D7E3-4DCF-A9D1-A48BE33B943E}"/>
              </a:ext>
            </a:extLst>
          </p:cNvPr>
          <p:cNvSpPr/>
          <p:nvPr/>
        </p:nvSpPr>
        <p:spPr>
          <a:xfrm>
            <a:off x="0" y="5560724"/>
            <a:ext cx="13487400" cy="152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AED7947-044F-444E-B40E-99D3EFE8B6B5}"/>
              </a:ext>
            </a:extLst>
          </p:cNvPr>
          <p:cNvSpPr txBox="1"/>
          <p:nvPr/>
        </p:nvSpPr>
        <p:spPr>
          <a:xfrm>
            <a:off x="685800" y="519195"/>
            <a:ext cx="10456799" cy="98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PERSONAJES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D3DA41E-40AE-4398-91C8-55C7373820E2}"/>
              </a:ext>
            </a:extLst>
          </p:cNvPr>
          <p:cNvSpPr txBox="1"/>
          <p:nvPr/>
        </p:nvSpPr>
        <p:spPr>
          <a:xfrm>
            <a:off x="1600200" y="2997684"/>
            <a:ext cx="7543800" cy="980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CAMILO SANMIGUEL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D0156FED-9A62-4656-9C48-0E1BB4625BC0}"/>
              </a:ext>
            </a:extLst>
          </p:cNvPr>
          <p:cNvSpPr txBox="1"/>
          <p:nvPr/>
        </p:nvSpPr>
        <p:spPr>
          <a:xfrm>
            <a:off x="1494599" y="4516714"/>
            <a:ext cx="4419600" cy="980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JUAN ARANGO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2963AA75-F7DB-4AAC-8BE0-7E813A233C7D}"/>
              </a:ext>
            </a:extLst>
          </p:cNvPr>
          <p:cNvSpPr txBox="1"/>
          <p:nvPr/>
        </p:nvSpPr>
        <p:spPr>
          <a:xfrm>
            <a:off x="1494598" y="5709038"/>
            <a:ext cx="7136669" cy="2045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dirty="0">
                <a:solidFill>
                  <a:srgbClr val="FFFFFF"/>
                </a:solidFill>
                <a:latin typeface="Squada One Bold"/>
              </a:rPr>
              <a:t>CHRISTIAN CAMACHO</a:t>
            </a:r>
          </a:p>
          <a:p>
            <a:pPr>
              <a:lnSpc>
                <a:spcPts val="8320"/>
              </a:lnSpc>
            </a:pPr>
            <a:endParaRPr lang="en-US" sz="6400" dirty="0">
              <a:solidFill>
                <a:srgbClr val="FFFFFF"/>
              </a:solidFill>
              <a:latin typeface="Squada One Bold"/>
            </a:endParaRPr>
          </a:p>
        </p:txBody>
      </p:sp>
      <p:sp>
        <p:nvSpPr>
          <p:cNvPr id="19" name="Triángulo isósceles 18">
            <a:extLst>
              <a:ext uri="{FF2B5EF4-FFF2-40B4-BE49-F238E27FC236}">
                <a16:creationId xmlns:a16="http://schemas.microsoft.com/office/drawing/2014/main" id="{C9C45B10-FDD4-43AA-9521-92367D96972E}"/>
              </a:ext>
            </a:extLst>
          </p:cNvPr>
          <p:cNvSpPr/>
          <p:nvPr/>
        </p:nvSpPr>
        <p:spPr>
          <a:xfrm rot="5400000">
            <a:off x="709124" y="6088990"/>
            <a:ext cx="420820" cy="467469"/>
          </a:xfrm>
          <a:prstGeom prst="triangle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8E3F773B-9273-4233-9FC0-A97FCA19D939}"/>
              </a:ext>
            </a:extLst>
          </p:cNvPr>
          <p:cNvSpPr txBox="1"/>
          <p:nvPr/>
        </p:nvSpPr>
        <p:spPr>
          <a:xfrm>
            <a:off x="5334000" y="4373134"/>
            <a:ext cx="7864376" cy="40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Squada One" panose="02000000000000000000" pitchFamily="2" charset="0"/>
              </a:rPr>
              <a:t>Inteligencia</a:t>
            </a:r>
            <a:r>
              <a:rPr lang="en-US" sz="2400" dirty="0">
                <a:solidFill>
                  <a:srgbClr val="FFFFFF"/>
                </a:solidFill>
                <a:latin typeface="Squada One" panose="02000000000000000000" pitchFamily="2" charset="0"/>
              </a:rPr>
              <a:t> Artificial 2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24981BA-4366-47A1-8984-BC2E888290F7}"/>
              </a:ext>
            </a:extLst>
          </p:cNvPr>
          <p:cNvSpPr/>
          <p:nvPr/>
        </p:nvSpPr>
        <p:spPr>
          <a:xfrm>
            <a:off x="9656733" y="7114761"/>
            <a:ext cx="3505200" cy="152400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DA87C7C-DB84-40EF-8CBD-EE137ACD694B}"/>
              </a:ext>
            </a:extLst>
          </p:cNvPr>
          <p:cNvSpPr/>
          <p:nvPr/>
        </p:nvSpPr>
        <p:spPr>
          <a:xfrm>
            <a:off x="8742333" y="7565906"/>
            <a:ext cx="4419599" cy="152400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B488015-FC02-4563-8C22-AC5FC8EF4373}"/>
              </a:ext>
            </a:extLst>
          </p:cNvPr>
          <p:cNvSpPr/>
          <p:nvPr/>
        </p:nvSpPr>
        <p:spPr>
          <a:xfrm>
            <a:off x="9829800" y="8039100"/>
            <a:ext cx="3371889" cy="152400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51C10B7-7CC2-4F12-AF03-32AC2A936DB2}"/>
              </a:ext>
            </a:extLst>
          </p:cNvPr>
          <p:cNvSpPr/>
          <p:nvPr/>
        </p:nvSpPr>
        <p:spPr>
          <a:xfrm>
            <a:off x="12264887" y="8490245"/>
            <a:ext cx="933489" cy="152400"/>
          </a:xfrm>
          <a:prstGeom prst="rect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sp>
        <p:nvSpPr>
          <p:cNvPr id="29" name="Estrella: 5 puntas 28">
            <a:extLst>
              <a:ext uri="{FF2B5EF4-FFF2-40B4-BE49-F238E27FC236}">
                <a16:creationId xmlns:a16="http://schemas.microsoft.com/office/drawing/2014/main" id="{CD25B788-08D6-4F2E-8895-61857D17BF7E}"/>
              </a:ext>
            </a:extLst>
          </p:cNvPr>
          <p:cNvSpPr/>
          <p:nvPr/>
        </p:nvSpPr>
        <p:spPr>
          <a:xfrm>
            <a:off x="9656733" y="3308912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0" name="Estrella: 5 puntas 29">
            <a:extLst>
              <a:ext uri="{FF2B5EF4-FFF2-40B4-BE49-F238E27FC236}">
                <a16:creationId xmlns:a16="http://schemas.microsoft.com/office/drawing/2014/main" id="{AD7471FF-E164-4B27-9D5A-42542CBD7221}"/>
              </a:ext>
            </a:extLst>
          </p:cNvPr>
          <p:cNvSpPr/>
          <p:nvPr/>
        </p:nvSpPr>
        <p:spPr>
          <a:xfrm>
            <a:off x="10258956" y="3303647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1" name="Estrella: 5 puntas 30">
            <a:extLst>
              <a:ext uri="{FF2B5EF4-FFF2-40B4-BE49-F238E27FC236}">
                <a16:creationId xmlns:a16="http://schemas.microsoft.com/office/drawing/2014/main" id="{C57F6574-A2FC-4878-864B-298DBA4C86ED}"/>
              </a:ext>
            </a:extLst>
          </p:cNvPr>
          <p:cNvSpPr/>
          <p:nvPr/>
        </p:nvSpPr>
        <p:spPr>
          <a:xfrm>
            <a:off x="10937015" y="3299524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2" name="Estrella: 5 puntas 31">
            <a:extLst>
              <a:ext uri="{FF2B5EF4-FFF2-40B4-BE49-F238E27FC236}">
                <a16:creationId xmlns:a16="http://schemas.microsoft.com/office/drawing/2014/main" id="{ECAE9F41-2CAC-49E2-936F-F0B8CE3EB44C}"/>
              </a:ext>
            </a:extLst>
          </p:cNvPr>
          <p:cNvSpPr/>
          <p:nvPr/>
        </p:nvSpPr>
        <p:spPr>
          <a:xfrm>
            <a:off x="11615074" y="3290116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sp>
        <p:nvSpPr>
          <p:cNvPr id="33" name="Estrella: 5 puntas 32">
            <a:extLst>
              <a:ext uri="{FF2B5EF4-FFF2-40B4-BE49-F238E27FC236}">
                <a16:creationId xmlns:a16="http://schemas.microsoft.com/office/drawing/2014/main" id="{A99B642A-D6AF-44FD-B4DA-1B7B55946C27}"/>
              </a:ext>
            </a:extLst>
          </p:cNvPr>
          <p:cNvSpPr/>
          <p:nvPr/>
        </p:nvSpPr>
        <p:spPr>
          <a:xfrm>
            <a:off x="12349019" y="3279390"/>
            <a:ext cx="479306" cy="479306"/>
          </a:xfrm>
          <a:prstGeom prst="star5">
            <a:avLst/>
          </a:prstGeom>
          <a:solidFill>
            <a:srgbClr val="C1D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>
              <a:solidFill>
                <a:srgbClr val="C1D9B0"/>
              </a:solidFill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71CF949-8794-4BDE-B037-F15AD3276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573415" y="3177940"/>
            <a:ext cx="4591869" cy="73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22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9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700000">
            <a:off x="-440951" y="5507307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 rot="-2700000">
            <a:off x="555251" y="2732157"/>
            <a:ext cx="100584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717748">
            <a:off x="1703538" y="2314575"/>
            <a:ext cx="5657873" cy="5657850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6113" r="-36113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 rot="-2700000">
            <a:off x="5697365" y="351085"/>
            <a:ext cx="3368557" cy="11779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7" name="Group 7"/>
          <p:cNvGrpSpPr/>
          <p:nvPr/>
        </p:nvGrpSpPr>
        <p:grpSpPr>
          <a:xfrm>
            <a:off x="9127339" y="1658128"/>
            <a:ext cx="7457123" cy="7036150"/>
            <a:chOff x="0" y="0"/>
            <a:chExt cx="9942830" cy="9381533"/>
          </a:xfrm>
        </p:grpSpPr>
        <p:sp>
          <p:nvSpPr>
            <p:cNvPr id="8" name="TextBox 8"/>
            <p:cNvSpPr txBox="1"/>
            <p:nvPr/>
          </p:nvSpPr>
          <p:spPr>
            <a:xfrm>
              <a:off x="0" y="161925"/>
              <a:ext cx="9942830" cy="1788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9600">
                  <a:solidFill>
                    <a:srgbClr val="FFFFFF"/>
                  </a:solidFill>
                  <a:latin typeface="Squada One Bold"/>
                </a:rPr>
                <a:t>MORGAN FINLEY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60407"/>
              <a:ext cx="9942830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Extra Light Bold"/>
                </a:rPr>
                <a:t>Tech writer and gamer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784000"/>
              <a:ext cx="994283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Squada One Bold"/>
                </a:rPr>
                <a:t>Background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951133"/>
              <a:ext cx="994283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Extra Light"/>
                </a:rPr>
                <a:t>Morgan writes for a tech blog and runs a personal gaming channel.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130455"/>
              <a:ext cx="994283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Squada One Bold"/>
                </a:rPr>
                <a:t>Game Streaming Experience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297588"/>
              <a:ext cx="994283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Muli Extra Light"/>
                </a:rPr>
                <a:t>Morgan has been running her channel for three years and has over 100K subscribers.</a:t>
              </a:r>
            </a:p>
          </p:txBody>
        </p:sp>
      </p:grpSp>
      <p:pic>
        <p:nvPicPr>
          <p:cNvPr id="15" name="Picture 2" descr=" ">
            <a:extLst>
              <a:ext uri="{FF2B5EF4-FFF2-40B4-BE49-F238E27FC236}">
                <a16:creationId xmlns:a16="http://schemas.microsoft.com/office/drawing/2014/main" id="{FC989894-01CA-4E06-9DEB-6C97C380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95900"/>
            <a:ext cx="18288000" cy="2376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 ">
            <a:extLst>
              <a:ext uri="{FF2B5EF4-FFF2-40B4-BE49-F238E27FC236}">
                <a16:creationId xmlns:a16="http://schemas.microsoft.com/office/drawing/2014/main" id="{FC989894-01CA-4E06-9DEB-6C97C3808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20" b="-21"/>
          <a:stretch/>
        </p:blipFill>
        <p:spPr bwMode="auto">
          <a:xfrm>
            <a:off x="-16661" y="-3464"/>
            <a:ext cx="18288000" cy="819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 rot="-2700000">
            <a:off x="-440951" y="5507307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 rot="-2700000">
            <a:off x="555251" y="2732157"/>
            <a:ext cx="100584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 rot="-2700000">
            <a:off x="5697365" y="351085"/>
            <a:ext cx="3368557" cy="11779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7" name="Group 7"/>
          <p:cNvGrpSpPr/>
          <p:nvPr/>
        </p:nvGrpSpPr>
        <p:grpSpPr>
          <a:xfrm>
            <a:off x="9127339" y="1779572"/>
            <a:ext cx="7457123" cy="5830283"/>
            <a:chOff x="0" y="161925"/>
            <a:chExt cx="9942830" cy="7773710"/>
          </a:xfrm>
        </p:grpSpPr>
        <p:sp>
          <p:nvSpPr>
            <p:cNvPr id="8" name="TextBox 8"/>
            <p:cNvSpPr txBox="1"/>
            <p:nvPr/>
          </p:nvSpPr>
          <p:spPr>
            <a:xfrm>
              <a:off x="0" y="161925"/>
              <a:ext cx="9942830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9600" dirty="0">
                  <a:solidFill>
                    <a:srgbClr val="FFFFFF"/>
                  </a:solidFill>
                  <a:latin typeface="Squada One Bold"/>
                </a:rPr>
                <a:t>INTRODUCCIÓN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16762"/>
              <a:ext cx="9942830" cy="200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3600" dirty="0">
                  <a:solidFill>
                    <a:srgbClr val="FFFFFF"/>
                  </a:solidFill>
                  <a:latin typeface="Squada One" panose="02000000000000000000" pitchFamily="2" charset="0"/>
                </a:rPr>
                <a:t>Una de las </a:t>
              </a:r>
              <a:r>
                <a:rPr lang="en-US" sz="3600" dirty="0" err="1">
                  <a:solidFill>
                    <a:srgbClr val="FFFFFF"/>
                  </a:solidFill>
                  <a:latin typeface="Squada One" panose="02000000000000000000" pitchFamily="2" charset="0"/>
                </a:rPr>
                <a:t>aplicaciones</a:t>
              </a:r>
              <a:r>
                <a:rPr lang="en-US" sz="3600" dirty="0">
                  <a:solidFill>
                    <a:srgbClr val="FFFFFF"/>
                  </a:solidFill>
                  <a:latin typeface="Squada One" panose="02000000000000000000" pitchFamily="2" charset="0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Squada One" panose="02000000000000000000" pitchFamily="2" charset="0"/>
                </a:rPr>
                <a:t>más</a:t>
              </a:r>
              <a:r>
                <a:rPr lang="en-US" sz="3600" dirty="0">
                  <a:solidFill>
                    <a:srgbClr val="FFFFFF"/>
                  </a:solidFill>
                  <a:latin typeface="Squada One" panose="02000000000000000000" pitchFamily="2" charset="0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Squada One" panose="02000000000000000000" pitchFamily="2" charset="0"/>
                </a:rPr>
                <a:t>llamativas</a:t>
              </a:r>
              <a:r>
                <a:rPr lang="en-US" sz="3600" dirty="0">
                  <a:solidFill>
                    <a:srgbClr val="FFFFFF"/>
                  </a:solidFill>
                  <a:latin typeface="Squada One" panose="02000000000000000000" pitchFamily="2" charset="0"/>
                </a:rPr>
                <a:t> del deep </a:t>
              </a:r>
              <a:r>
                <a:rPr lang="es-CO" sz="3600" dirty="0" err="1">
                  <a:solidFill>
                    <a:srgbClr val="FFFFFF"/>
                  </a:solidFill>
                  <a:latin typeface="Squada One" panose="02000000000000000000" pitchFamily="2" charset="0"/>
                </a:rPr>
                <a:t>learning</a:t>
              </a:r>
              <a:r>
                <a:rPr lang="en-US" sz="3600" dirty="0">
                  <a:solidFill>
                    <a:srgbClr val="FFFFFF"/>
                  </a:solidFill>
                  <a:latin typeface="Squada One" panose="02000000000000000000" pitchFamily="2" charset="0"/>
                </a:rPr>
                <a:t> es el </a:t>
              </a:r>
              <a:r>
                <a:rPr lang="en-US" sz="3600" dirty="0" err="1">
                  <a:solidFill>
                    <a:srgbClr val="FFFFFF"/>
                  </a:solidFill>
                  <a:latin typeface="Squada One" panose="02000000000000000000" pitchFamily="2" charset="0"/>
                </a:rPr>
                <a:t>desarrollo</a:t>
              </a:r>
              <a:r>
                <a:rPr lang="en-US" sz="3600" dirty="0">
                  <a:solidFill>
                    <a:srgbClr val="FFFFFF"/>
                  </a:solidFill>
                  <a:latin typeface="Squada One" panose="02000000000000000000" pitchFamily="2" charset="0"/>
                </a:rPr>
                <a:t> de </a:t>
              </a:r>
              <a:r>
                <a:rPr lang="en-US" sz="3600" dirty="0" err="1">
                  <a:solidFill>
                    <a:srgbClr val="FFFFFF"/>
                  </a:solidFill>
                  <a:latin typeface="Squada One" panose="02000000000000000000" pitchFamily="2" charset="0"/>
                </a:rPr>
                <a:t>vehículos</a:t>
              </a:r>
              <a:r>
                <a:rPr lang="en-US" sz="3600" dirty="0">
                  <a:solidFill>
                    <a:srgbClr val="FFFFFF"/>
                  </a:solidFill>
                  <a:latin typeface="Squada One" panose="02000000000000000000" pitchFamily="2" charset="0"/>
                </a:rPr>
                <a:t> </a:t>
              </a:r>
              <a:r>
                <a:rPr lang="en-US" sz="3600" dirty="0" err="1">
                  <a:solidFill>
                    <a:srgbClr val="FFFFFF"/>
                  </a:solidFill>
                  <a:latin typeface="Squada One" panose="02000000000000000000" pitchFamily="2" charset="0"/>
                </a:rPr>
                <a:t>autónomos</a:t>
              </a:r>
              <a:r>
                <a:rPr lang="en-US" sz="3600" dirty="0">
                  <a:solidFill>
                    <a:srgbClr val="FFFFFF"/>
                  </a:solidFill>
                  <a:latin typeface="Squada One" panose="02000000000000000000" pitchFamily="2" charset="0"/>
                </a:rPr>
                <a:t>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866362"/>
              <a:ext cx="994283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000" dirty="0">
                  <a:solidFill>
                    <a:srgbClr val="FFFFFF"/>
                  </a:solidFill>
                  <a:latin typeface="Squada One Bold"/>
                </a:rPr>
                <a:t>MOTIVACIÓN</a:t>
              </a:r>
              <a:endParaRPr lang="en-US" sz="3600" dirty="0">
                <a:solidFill>
                  <a:srgbClr val="FFFFFF"/>
                </a:solidFill>
                <a:latin typeface="Squada One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951133"/>
              <a:ext cx="9942830" cy="534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FFFFFF"/>
                </a:solidFill>
                <a:latin typeface="Muli Extra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130455"/>
              <a:ext cx="994283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endParaRPr lang="en-US" sz="3600" dirty="0">
                <a:solidFill>
                  <a:srgbClr val="FFFFFF"/>
                </a:solidFill>
                <a:latin typeface="Squada One Bold"/>
              </a:endParaRPr>
            </a:p>
          </p:txBody>
        </p:sp>
      </p:grpSp>
      <p:pic>
        <p:nvPicPr>
          <p:cNvPr id="7172" name="Picture 4" descr="Falling Money PNG | PNG All">
            <a:extLst>
              <a:ext uri="{FF2B5EF4-FFF2-40B4-BE49-F238E27FC236}">
                <a16:creationId xmlns:a16="http://schemas.microsoft.com/office/drawing/2014/main" id="{F17BB8C9-A49F-431C-9A56-8BB15C5D8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51" y="-239591"/>
            <a:ext cx="6578204" cy="642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mar Davis | Villains Wiki | Fandom">
            <a:extLst>
              <a:ext uri="{FF2B5EF4-FFF2-40B4-BE49-F238E27FC236}">
                <a16:creationId xmlns:a16="http://schemas.microsoft.com/office/drawing/2014/main" id="{5185D0DD-9A44-4EAC-A203-8D3092D6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17" y="1779572"/>
            <a:ext cx="5864612" cy="85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327A9BF9-91C8-4E6E-A1D1-6DED1561E4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617" y="8380792"/>
            <a:ext cx="2139803" cy="1906208"/>
          </a:xfrm>
          <a:prstGeom prst="rect">
            <a:avLst/>
          </a:prstGeom>
        </p:spPr>
      </p:pic>
      <p:pic>
        <p:nvPicPr>
          <p:cNvPr id="14" name="Imagen 13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189780E5-B0F6-4E30-A6A4-CF3D3FF24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20" y="8642577"/>
            <a:ext cx="2602777" cy="126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50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7048" y="1676400"/>
            <a:ext cx="14913905" cy="6934200"/>
            <a:chOff x="0" y="0"/>
            <a:chExt cx="42810008" cy="199044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10007" cy="19904456"/>
            </a:xfrm>
            <a:custGeom>
              <a:avLst/>
              <a:gdLst/>
              <a:ahLst/>
              <a:cxnLst/>
              <a:rect l="l" t="t" r="r" b="b"/>
              <a:pathLst>
                <a:path w="42810007" h="19904456">
                  <a:moveTo>
                    <a:pt x="0" y="0"/>
                  </a:moveTo>
                  <a:lnTo>
                    <a:pt x="0" y="19904456"/>
                  </a:lnTo>
                  <a:lnTo>
                    <a:pt x="42810007" y="19904456"/>
                  </a:lnTo>
                  <a:lnTo>
                    <a:pt x="42810007" y="0"/>
                  </a:lnTo>
                  <a:lnTo>
                    <a:pt x="0" y="0"/>
                  </a:lnTo>
                  <a:close/>
                  <a:moveTo>
                    <a:pt x="42749050" y="19843496"/>
                  </a:moveTo>
                  <a:lnTo>
                    <a:pt x="59690" y="19843496"/>
                  </a:lnTo>
                  <a:lnTo>
                    <a:pt x="59690" y="59690"/>
                  </a:lnTo>
                  <a:lnTo>
                    <a:pt x="42749050" y="59690"/>
                  </a:lnTo>
                  <a:lnTo>
                    <a:pt x="42749050" y="1984349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660035" y="1263921"/>
            <a:ext cx="967930" cy="824957"/>
            <a:chOff x="0" y="0"/>
            <a:chExt cx="1290574" cy="109994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290574" cy="1099943"/>
            </a:xfrm>
            <a:prstGeom prst="rect">
              <a:avLst/>
            </a:prstGeom>
            <a:solidFill>
              <a:srgbClr val="29292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116920" y="2961312"/>
            <a:ext cx="12054159" cy="1695281"/>
            <a:chOff x="0" y="161925"/>
            <a:chExt cx="16072213" cy="2260375"/>
          </a:xfrm>
        </p:grpSpPr>
        <p:sp>
          <p:nvSpPr>
            <p:cNvPr id="9" name="TextBox 9"/>
            <p:cNvSpPr txBox="1"/>
            <p:nvPr/>
          </p:nvSpPr>
          <p:spPr>
            <a:xfrm>
              <a:off x="0" y="161925"/>
              <a:ext cx="16072213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9600" dirty="0">
                  <a:solidFill>
                    <a:srgbClr val="FFFFFF"/>
                  </a:solidFill>
                  <a:latin typeface="Squada One Bold"/>
                </a:rPr>
                <a:t>MARCO TEÓRICO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00420"/>
              <a:ext cx="16072213" cy="621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200" dirty="0">
                  <a:solidFill>
                    <a:srgbClr val="FFFFFF"/>
                  </a:solidFill>
                  <a:latin typeface="Squada One" panose="02000000000000000000" pitchFamily="2" charset="0"/>
                </a:rPr>
                <a:t>¿CÓMO PERCIBEN EL ENTORNO ESTOS VEHÍCULOS?</a:t>
              </a:r>
            </a:p>
          </p:txBody>
        </p:sp>
      </p:grpSp>
      <p:pic>
        <p:nvPicPr>
          <p:cNvPr id="8194" name="Picture 2" descr="gtaedit | Tumblr">
            <a:extLst>
              <a:ext uri="{FF2B5EF4-FFF2-40B4-BE49-F238E27FC236}">
                <a16:creationId xmlns:a16="http://schemas.microsoft.com/office/drawing/2014/main" id="{FA753AF0-DEDD-4732-A13C-363172760D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75" y="0"/>
            <a:ext cx="5734049" cy="284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165F08B7-CA52-4B45-93AA-64B0A7D356A0}"/>
              </a:ext>
            </a:extLst>
          </p:cNvPr>
          <p:cNvGrpSpPr/>
          <p:nvPr/>
        </p:nvGrpSpPr>
        <p:grpSpPr>
          <a:xfrm>
            <a:off x="2963546" y="4864818"/>
            <a:ext cx="12428854" cy="3063728"/>
            <a:chOff x="2948789" y="5038343"/>
            <a:chExt cx="7480134" cy="3063728"/>
          </a:xfrm>
        </p:grpSpPr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C37A709E-7582-4440-B65D-87742B4FCB64}"/>
                </a:ext>
              </a:extLst>
            </p:cNvPr>
            <p:cNvSpPr txBox="1"/>
            <p:nvPr/>
          </p:nvSpPr>
          <p:spPr>
            <a:xfrm>
              <a:off x="2971800" y="5038343"/>
              <a:ext cx="7457123" cy="603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504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FFFFFF"/>
                  </a:solidFill>
                  <a:latin typeface="Squada One Bold"/>
                </a:rPr>
                <a:t>SENSORES</a:t>
              </a:r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B395C83D-0DFB-44A2-9FDD-CA45B1A57F78}"/>
                </a:ext>
              </a:extLst>
            </p:cNvPr>
            <p:cNvSpPr txBox="1"/>
            <p:nvPr/>
          </p:nvSpPr>
          <p:spPr>
            <a:xfrm>
              <a:off x="2948791" y="5561597"/>
              <a:ext cx="7457123" cy="603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504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FFFFFF"/>
                  </a:solidFill>
                  <a:latin typeface="Squada One Bold"/>
                </a:rPr>
                <a:t>CÁMARAS</a:t>
              </a: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6BEF41E3-C441-4768-ADEB-BFF2AAAE87EA}"/>
                </a:ext>
              </a:extLst>
            </p:cNvPr>
            <p:cNvSpPr txBox="1"/>
            <p:nvPr/>
          </p:nvSpPr>
          <p:spPr>
            <a:xfrm>
              <a:off x="2948790" y="6043467"/>
              <a:ext cx="7457123" cy="603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504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FFFFFF"/>
                  </a:solidFill>
                  <a:latin typeface="Squada One Bold"/>
                </a:rPr>
                <a:t>GPS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065B8799-19D5-4B11-B554-BAE0267DD99C}"/>
                </a:ext>
              </a:extLst>
            </p:cNvPr>
            <p:cNvSpPr txBox="1"/>
            <p:nvPr/>
          </p:nvSpPr>
          <p:spPr>
            <a:xfrm>
              <a:off x="2948790" y="6520787"/>
              <a:ext cx="7457123" cy="603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504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FFFFFF"/>
                  </a:solidFill>
                  <a:latin typeface="Squada One Bold"/>
                </a:rPr>
                <a:t>RADARES</a:t>
              </a: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5E67FF65-E44F-4167-A82F-EF36C4D3D307}"/>
                </a:ext>
              </a:extLst>
            </p:cNvPr>
            <p:cNvSpPr txBox="1"/>
            <p:nvPr/>
          </p:nvSpPr>
          <p:spPr>
            <a:xfrm>
              <a:off x="2948790" y="6989659"/>
              <a:ext cx="7457123" cy="603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504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FFFFFF"/>
                  </a:solidFill>
                  <a:latin typeface="Squada One Bold"/>
                </a:rPr>
                <a:t>VELOCÍMETRO</a:t>
              </a: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5E70C4CC-DC54-4A17-A224-FB8F1A18A881}"/>
                </a:ext>
              </a:extLst>
            </p:cNvPr>
            <p:cNvSpPr txBox="1"/>
            <p:nvPr/>
          </p:nvSpPr>
          <p:spPr>
            <a:xfrm>
              <a:off x="2948789" y="7498186"/>
              <a:ext cx="7457123" cy="603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504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FFFFFF"/>
                  </a:solidFill>
                  <a:latin typeface="Squada One Bold"/>
                </a:rPr>
                <a:t>SOFTWARE</a:t>
              </a:r>
            </a:p>
          </p:txBody>
        </p:sp>
      </p:grpSp>
      <p:sp>
        <p:nvSpPr>
          <p:cNvPr id="33" name="AutoShape 7">
            <a:extLst>
              <a:ext uri="{FF2B5EF4-FFF2-40B4-BE49-F238E27FC236}">
                <a16:creationId xmlns:a16="http://schemas.microsoft.com/office/drawing/2014/main" id="{065AC9CA-EBEB-4C3B-A1DE-8756C6C6159B}"/>
              </a:ext>
            </a:extLst>
          </p:cNvPr>
          <p:cNvSpPr/>
          <p:nvPr/>
        </p:nvSpPr>
        <p:spPr>
          <a:xfrm>
            <a:off x="8660035" y="8198121"/>
            <a:ext cx="967930" cy="824957"/>
          </a:xfrm>
          <a:prstGeom prst="rect">
            <a:avLst/>
          </a:prstGeom>
          <a:solidFill>
            <a:srgbClr val="292929"/>
          </a:solidFill>
        </p:spPr>
      </p:sp>
      <p:pic>
        <p:nvPicPr>
          <p:cNvPr id="20" name="Imagen 19" descr="Texto&#10;&#10;Descripción generada automáticamente">
            <a:extLst>
              <a:ext uri="{FF2B5EF4-FFF2-40B4-BE49-F238E27FC236}">
                <a16:creationId xmlns:a16="http://schemas.microsoft.com/office/drawing/2014/main" id="{2F7CD35C-4D91-48FD-92D8-182AC4CBF2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617" y="8380792"/>
            <a:ext cx="2139803" cy="1906208"/>
          </a:xfrm>
          <a:prstGeom prst="rect">
            <a:avLst/>
          </a:prstGeom>
        </p:spPr>
      </p:pic>
      <p:pic>
        <p:nvPicPr>
          <p:cNvPr id="21" name="Imagen 20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8325FBA1-3074-45DC-AD9D-246DE6427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20" y="8642577"/>
            <a:ext cx="2602777" cy="12617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708488" cy="10287000"/>
          </a:xfrm>
          <a:prstGeom prst="rect">
            <a:avLst/>
          </a:prstGeom>
          <a:solidFill>
            <a:srgbClr val="C1D9B0"/>
          </a:solidFill>
        </p:spPr>
      </p:sp>
      <p:sp>
        <p:nvSpPr>
          <p:cNvPr id="3" name="TextBox 3"/>
          <p:cNvSpPr txBox="1"/>
          <p:nvPr/>
        </p:nvSpPr>
        <p:spPr>
          <a:xfrm>
            <a:off x="756761" y="2759527"/>
            <a:ext cx="608546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dirty="0">
                <a:latin typeface="Squada One Bold"/>
              </a:rPr>
              <a:t>METODOLOGÍA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73001" y="959571"/>
            <a:ext cx="6859175" cy="583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Squada One Bold"/>
              </a:rPr>
              <a:t>RECOPILACIÓN DE DATOS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66424" y="1962378"/>
            <a:ext cx="7708488" cy="40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Extra Light"/>
              </a:rPr>
              <a:t>Se </a:t>
            </a:r>
            <a:r>
              <a:rPr lang="en-US" sz="2400" dirty="0" err="1">
                <a:solidFill>
                  <a:srgbClr val="FFFFFF"/>
                </a:solidFill>
                <a:latin typeface="Muli Extra Light"/>
              </a:rPr>
              <a:t>toma</a:t>
            </a:r>
            <a:r>
              <a:rPr lang="en-US" sz="2400" dirty="0">
                <a:solidFill>
                  <a:srgbClr val="FFFFFF"/>
                </a:solidFill>
                <a:latin typeface="Muli Extra Light"/>
              </a:rPr>
              <a:t> una imagen (DATA) y la </a:t>
            </a:r>
            <a:r>
              <a:rPr lang="en-US" sz="2400" dirty="0" err="1">
                <a:solidFill>
                  <a:srgbClr val="FFFFFF"/>
                </a:solidFill>
                <a:latin typeface="Muli Extra Light"/>
              </a:rPr>
              <a:t>tecla</a:t>
            </a:r>
            <a:r>
              <a:rPr lang="en-US" sz="2400" dirty="0">
                <a:solidFill>
                  <a:srgbClr val="FFFFFF"/>
                </a:solidFill>
                <a:latin typeface="Muli Extra Light"/>
              </a:rPr>
              <a:t> (LABEL) </a:t>
            </a:r>
            <a:r>
              <a:rPr lang="en-US" sz="2400" dirty="0" err="1">
                <a:solidFill>
                  <a:srgbClr val="FFFFFF"/>
                </a:solidFill>
                <a:latin typeface="Muli Extra Light"/>
              </a:rPr>
              <a:t>pulsada</a:t>
            </a:r>
            <a:r>
              <a:rPr lang="en-US" sz="2400" dirty="0">
                <a:solidFill>
                  <a:srgbClr val="FFFFFF"/>
                </a:solidFill>
                <a:latin typeface="Muli Extra Light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73001" y="3416879"/>
            <a:ext cx="6859175" cy="58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Squada One Bold"/>
              </a:rPr>
              <a:t>ANÁLISIS DE DATOS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73001" y="4381500"/>
            <a:ext cx="6859175" cy="83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Extra Light"/>
              </a:rPr>
              <a:t>Se </a:t>
            </a:r>
            <a:r>
              <a:rPr lang="en-US" sz="2400" dirty="0" err="1">
                <a:solidFill>
                  <a:srgbClr val="FFFFFF"/>
                </a:solidFill>
                <a:latin typeface="Muli Extra Light"/>
              </a:rPr>
              <a:t>identificó</a:t>
            </a:r>
            <a:r>
              <a:rPr lang="en-US" sz="2400" dirty="0">
                <a:solidFill>
                  <a:srgbClr val="FFFFFF"/>
                </a:solidFill>
                <a:latin typeface="Muli Extra Light"/>
              </a:rPr>
              <a:t> la cantidad de </a:t>
            </a:r>
            <a:r>
              <a:rPr lang="en-US" sz="2400" dirty="0" err="1">
                <a:solidFill>
                  <a:srgbClr val="FFFFFF"/>
                </a:solidFill>
                <a:latin typeface="Muli Extra Light"/>
              </a:rPr>
              <a:t>teclas</a:t>
            </a:r>
            <a:r>
              <a:rPr lang="en-US" sz="2400" dirty="0">
                <a:solidFill>
                  <a:srgbClr val="FFFFFF"/>
                </a:solidFill>
                <a:latin typeface="Muli Extra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li Extra Light"/>
              </a:rPr>
              <a:t>pulsadas</a:t>
            </a:r>
            <a:r>
              <a:rPr lang="en-US" sz="2400" dirty="0">
                <a:solidFill>
                  <a:srgbClr val="FFFFFF"/>
                </a:solidFill>
                <a:latin typeface="Muli Extra Light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Extra Light"/>
              </a:rPr>
              <a:t>A, S, D, W, WA, WD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73001" y="6667500"/>
            <a:ext cx="6859175" cy="58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Squada One Bold"/>
              </a:rPr>
              <a:t>PROCESAMIENTO DE LOS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73001" y="7581900"/>
            <a:ext cx="6859175" cy="83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Extra Light"/>
              </a:rPr>
              <a:t>Se </a:t>
            </a:r>
            <a:r>
              <a:rPr lang="en-US" sz="2400" dirty="0" err="1">
                <a:solidFill>
                  <a:srgbClr val="FFFFFF"/>
                </a:solidFill>
                <a:latin typeface="Muli Extra Light"/>
              </a:rPr>
              <a:t>dividen</a:t>
            </a:r>
            <a:r>
              <a:rPr lang="en-US" sz="2400" dirty="0">
                <a:solidFill>
                  <a:srgbClr val="FFFFFF"/>
                </a:solidFill>
                <a:latin typeface="Muli Extra Light"/>
              </a:rPr>
              <a:t> los datos </a:t>
            </a:r>
            <a:r>
              <a:rPr lang="en-US" sz="2400" dirty="0" err="1">
                <a:solidFill>
                  <a:srgbClr val="FFFFFF"/>
                </a:solidFill>
                <a:latin typeface="Muli Extra Light"/>
              </a:rPr>
              <a:t>en</a:t>
            </a:r>
            <a:r>
              <a:rPr lang="en-US" sz="2400" dirty="0">
                <a:solidFill>
                  <a:srgbClr val="FFFFFF"/>
                </a:solidFill>
                <a:latin typeface="Muli Extra Light"/>
              </a:rPr>
              <a:t> Train (80%), Test (20%), se </a:t>
            </a:r>
            <a:r>
              <a:rPr lang="en-US" sz="2400" dirty="0" err="1">
                <a:solidFill>
                  <a:srgbClr val="FFFFFF"/>
                </a:solidFill>
                <a:latin typeface="Muli Extra Light"/>
              </a:rPr>
              <a:t>generaron</a:t>
            </a:r>
            <a:r>
              <a:rPr lang="en-US" sz="2400" dirty="0">
                <a:solidFill>
                  <a:srgbClr val="FFFFFF"/>
                </a:solidFill>
                <a:latin typeface="Muli Extra Light"/>
              </a:rPr>
              <a:t> baches que se le </a:t>
            </a:r>
            <a:r>
              <a:rPr lang="en-US" sz="2400" dirty="0" err="1">
                <a:solidFill>
                  <a:srgbClr val="FFFFFF"/>
                </a:solidFill>
                <a:latin typeface="Muli Extra Light"/>
              </a:rPr>
              <a:t>pasan</a:t>
            </a:r>
            <a:r>
              <a:rPr lang="en-US" sz="2400" dirty="0">
                <a:solidFill>
                  <a:srgbClr val="FFFFFF"/>
                </a:solidFill>
                <a:latin typeface="Muli Extra Light"/>
              </a:rPr>
              <a:t> a la CNN</a:t>
            </a:r>
          </a:p>
        </p:txBody>
      </p:sp>
      <p:pic>
        <p:nvPicPr>
          <p:cNvPr id="11" name="Picture 2" descr="Grand Theft Auto: San Andreas Grand Theft Auto V Grand Theft Auto IV San  andreas Multijugador Grand Theft Auto en línea, oficial de policia,  videojuego png | PNGEgg">
            <a:extLst>
              <a:ext uri="{FF2B5EF4-FFF2-40B4-BE49-F238E27FC236}">
                <a16:creationId xmlns:a16="http://schemas.microsoft.com/office/drawing/2014/main" id="{B835E8A0-B78B-4E70-AE9D-43EB460DE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0" b="95333" l="10000" r="90000">
                        <a14:foregroundMark x1="28667" y1="7667" x2="32667" y2="6000"/>
                        <a14:foregroundMark x1="44889" y1="95333" x2="40000" y2="89000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89" r="39163"/>
          <a:stretch/>
        </p:blipFill>
        <p:spPr bwMode="auto">
          <a:xfrm>
            <a:off x="5319399" y="2095500"/>
            <a:ext cx="6186801" cy="825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838505E-F77B-4136-B7D4-84308A25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6761" y="4887413"/>
            <a:ext cx="4007262" cy="267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C43BF49-FEDB-48F0-A959-0CE1626B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6761" y="7677276"/>
            <a:ext cx="4007262" cy="22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714A53D-EED5-4AAD-99C5-81C92894A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1991" y="290338"/>
            <a:ext cx="2765790" cy="2765790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9D3D00DB-3214-46CE-AA1E-689E2FC38B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617" y="8380792"/>
            <a:ext cx="2139803" cy="1906208"/>
          </a:xfrm>
          <a:prstGeom prst="rect">
            <a:avLst/>
          </a:prstGeom>
        </p:spPr>
      </p:pic>
      <p:pic>
        <p:nvPicPr>
          <p:cNvPr id="15" name="Imagen 14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2A89B408-E5EE-4919-B80E-66B5E9931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20" y="8642577"/>
            <a:ext cx="2602777" cy="12617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9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B263CA26-92B9-4E78-9A45-86E89C162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617" y="8380792"/>
            <a:ext cx="2139803" cy="1906208"/>
          </a:xfrm>
          <a:prstGeom prst="rect">
            <a:avLst/>
          </a:prstGeom>
        </p:spPr>
      </p:pic>
      <p:pic>
        <p:nvPicPr>
          <p:cNvPr id="7" name="Imagen 6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05F6AEE9-E76D-4943-A388-75965DC78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20" y="8642577"/>
            <a:ext cx="2602777" cy="1261768"/>
          </a:xfrm>
          <a:prstGeom prst="rect">
            <a:avLst/>
          </a:prstGeom>
        </p:spPr>
      </p:pic>
      <p:pic>
        <p:nvPicPr>
          <p:cNvPr id="9" name="Imagen 8" descr="Una carretera con arboles a los lados&#10;&#10;Descripción generada automáticamente">
            <a:extLst>
              <a:ext uri="{FF2B5EF4-FFF2-40B4-BE49-F238E27FC236}">
                <a16:creationId xmlns:a16="http://schemas.microsoft.com/office/drawing/2014/main" id="{573534E1-5F07-4733-8D33-FECC6DFC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21" y="3383755"/>
            <a:ext cx="6085464" cy="48154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28E7491-E5EA-4F68-865A-535D9BD324D9}"/>
              </a:ext>
            </a:extLst>
          </p:cNvPr>
          <p:cNvSpPr txBox="1"/>
          <p:nvPr/>
        </p:nvSpPr>
        <p:spPr>
          <a:xfrm>
            <a:off x="6101268" y="1028700"/>
            <a:ext cx="608546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dirty="0">
                <a:latin typeface="Squada One Bold"/>
              </a:rPr>
              <a:t>DATASET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BF62D5FD-647C-471E-AFA0-FA52108A47EC}"/>
              </a:ext>
            </a:extLst>
          </p:cNvPr>
          <p:cNvSpPr/>
          <p:nvPr/>
        </p:nvSpPr>
        <p:spPr>
          <a:xfrm>
            <a:off x="12801599" y="5143499"/>
            <a:ext cx="838201" cy="78053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Signo más 12">
            <a:extLst>
              <a:ext uri="{FF2B5EF4-FFF2-40B4-BE49-F238E27FC236}">
                <a16:creationId xmlns:a16="http://schemas.microsoft.com/office/drawing/2014/main" id="{83F30BCF-3B88-41ED-8147-CAE16396F7D8}"/>
              </a:ext>
            </a:extLst>
          </p:cNvPr>
          <p:cNvSpPr/>
          <p:nvPr/>
        </p:nvSpPr>
        <p:spPr>
          <a:xfrm>
            <a:off x="6662339" y="5082365"/>
            <a:ext cx="1222362" cy="1231106"/>
          </a:xfrm>
          <a:prstGeom prst="mathPlu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5" name="Picture 4" descr="En las teclas F y J hay un pequeño relieve, ¿para qué sirve realmente? -  EcoDiario.es">
            <a:extLst>
              <a:ext uri="{FF2B5EF4-FFF2-40B4-BE49-F238E27FC236}">
                <a16:creationId xmlns:a16="http://schemas.microsoft.com/office/drawing/2014/main" id="{A322305D-BDD3-4BDC-8027-91178498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574" y="3383755"/>
            <a:ext cx="4314225" cy="48154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EEC8AB2E-FDF2-4D47-8C78-D6F4293853CD}"/>
              </a:ext>
            </a:extLst>
          </p:cNvPr>
          <p:cNvSpPr txBox="1"/>
          <p:nvPr/>
        </p:nvSpPr>
        <p:spPr>
          <a:xfrm>
            <a:off x="13106400" y="4886837"/>
            <a:ext cx="556095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800" dirty="0">
                <a:solidFill>
                  <a:schemeClr val="accent6"/>
                </a:solidFill>
                <a:latin typeface="Squada One Bold"/>
              </a:rPr>
              <a:t>.NPY File</a:t>
            </a:r>
          </a:p>
        </p:txBody>
      </p:sp>
    </p:spTree>
    <p:extLst>
      <p:ext uri="{BB962C8B-B14F-4D97-AF65-F5344CB8AC3E}">
        <p14:creationId xmlns:p14="http://schemas.microsoft.com/office/powerpoint/2010/main" val="2676233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</TotalTime>
  <Words>274</Words>
  <Application>Microsoft Office PowerPoint</Application>
  <PresentationFormat>Personalizado</PresentationFormat>
  <Paragraphs>70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Squada One</vt:lpstr>
      <vt:lpstr>Muli Extra Light Bold</vt:lpstr>
      <vt:lpstr>Calibri</vt:lpstr>
      <vt:lpstr>Squada One Bold</vt:lpstr>
      <vt:lpstr>Muli Extra Light</vt:lpstr>
      <vt:lpstr>Arial</vt:lpstr>
      <vt:lpstr>Trade Gothic Next Heavy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Dark Tech Lines Online Game Streaming Creative Presentation</dc:title>
  <dc:creator>Rogelio Bucktron</dc:creator>
  <cp:lastModifiedBy>JUAN ARANGO</cp:lastModifiedBy>
  <cp:revision>62</cp:revision>
  <dcterms:created xsi:type="dcterms:W3CDTF">2006-08-16T00:00:00Z</dcterms:created>
  <dcterms:modified xsi:type="dcterms:W3CDTF">2021-03-11T03:10:24Z</dcterms:modified>
  <dc:identifier>DAEOhthfLqY</dc:identifier>
</cp:coreProperties>
</file>